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6" r:id="rId3"/>
    <p:sldId id="267" r:id="rId4"/>
    <p:sldId id="270" r:id="rId5"/>
    <p:sldId id="273" r:id="rId6"/>
    <p:sldId id="27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FF0066"/>
    <a:srgbClr val="FF0000"/>
    <a:srgbClr val="CC6600"/>
    <a:srgbClr val="FF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CC08306-6026-4A67-9407-6473332F7A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779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8157254-BFCC-4F6C-BAB8-92DC2378854C}" type="datetimeFigureOut">
              <a:rPr lang="en-US"/>
              <a:pPr>
                <a:defRPr/>
              </a:pPr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13B82B-7F92-469C-9A34-8D2ED4BBE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544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3AF78DD-4701-444E-BB71-F36D8D93030C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346E7-43D9-4FCA-8F40-36BCF20CB7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51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B8E8A8-8B37-4AA5-9D3F-6A589E86B4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15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04E76B-0CB8-49CE-9954-A505B500D6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70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3BD20F-8C0E-4336-BA7B-2382EB63B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099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45BDD-0328-43D6-BB7C-B4E31574F0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348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CE44E-B38E-4147-B6C3-5576799A31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19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F2A91D-B50C-44A1-AF62-859F025AFE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45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C6455-50A7-4114-8CEF-0C8CCF8B52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258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E04181-60EF-4FAB-B3F6-E0FE506C7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423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CEE7DD-B3C8-4C11-95E4-B09555A17A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54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367884-029B-4CCE-8BDA-1CE80E94C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5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551604-6423-477C-AB80-56B287BD0E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llamo _________	Clase 701</a:t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26 </a:t>
            </a:r>
            <a:r>
              <a:rPr lang="en-US" altLang="en-US" sz="4000" dirty="0" smtClean="0">
                <a:solidFill>
                  <a:schemeClr val="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 smtClean="0">
                <a:solidFill>
                  <a:schemeClr val="hlink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Propósito # 40: </a:t>
            </a:r>
            <a:r>
              <a:rPr lang="es-ES_tradnl" altLang="en-US" dirty="0"/>
              <a:t>¿Juegas fútbol?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4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body</a:t>
            </a:r>
            <a:r>
              <a:rPr lang="es-ES_tradnl" altLang="en-US" sz="2400" i="1" dirty="0">
                <a:solidFill>
                  <a:srgbClr val="00B050"/>
                </a:solidFill>
              </a:rPr>
              <a:t> and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sports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vocabulary</a:t>
            </a:r>
            <a:r>
              <a:rPr lang="es-ES_tradnl" altLang="en-US" sz="2400" i="1" dirty="0">
                <a:solidFill>
                  <a:srgbClr val="00B050"/>
                </a:solidFill>
              </a:rPr>
              <a:t>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dirty="0" err="1"/>
              <a:t>Write</a:t>
            </a:r>
            <a:r>
              <a:rPr lang="es-ES_tradnl" altLang="en-US" dirty="0"/>
              <a:t> a </a:t>
            </a:r>
            <a:r>
              <a:rPr lang="es-ES_tradnl" altLang="en-US" dirty="0" err="1"/>
              <a:t>sentence</a:t>
            </a:r>
            <a:r>
              <a:rPr lang="es-ES_tradnl" altLang="en-US" dirty="0"/>
              <a:t> </a:t>
            </a:r>
            <a:r>
              <a:rPr lang="es-ES_tradnl" altLang="en-US" dirty="0" err="1"/>
              <a:t>using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sz="3600" dirty="0"/>
              <a:t> </a:t>
            </a:r>
            <a:r>
              <a:rPr lang="es-ES_tradnl" altLang="en-US" dirty="0" err="1"/>
              <a:t>verb</a:t>
            </a:r>
            <a:r>
              <a:rPr lang="es-ES_tradnl" altLang="en-US" dirty="0"/>
              <a:t> </a:t>
            </a:r>
            <a:r>
              <a:rPr lang="es-ES_tradnl" altLang="en-US" sz="2800" i="1" dirty="0"/>
              <a:t>(</a:t>
            </a:r>
            <a:r>
              <a:rPr lang="es-ES_tradnl" altLang="en-US" sz="2800" i="1" dirty="0" err="1"/>
              <a:t>make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sure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you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conjugate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it!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Don’t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leave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it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the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same</a:t>
            </a:r>
            <a:r>
              <a:rPr lang="es-ES_tradnl" altLang="en-US" sz="2800" i="1" dirty="0"/>
              <a:t>!)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Comer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Vivir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Ver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Leer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Recibir</a:t>
            </a:r>
          </a:p>
          <a:p>
            <a:pPr eaLnBrk="1" hangingPunct="1">
              <a:buFontTx/>
              <a:buNone/>
              <a:defRPr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Vocabulario nuevo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514600"/>
            <a:ext cx="1828800" cy="60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smtClean="0">
                <a:solidFill>
                  <a:schemeClr val="accent2"/>
                </a:solidFill>
              </a:rPr>
              <a:t>El equipo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172200" y="4953000"/>
            <a:ext cx="236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El jugador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85800" y="6096000"/>
            <a:ext cx="236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La jugadora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3429000" y="12192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La cabeza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7391400" y="1295400"/>
            <a:ext cx="1752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La mano</a:t>
            </a:r>
          </a:p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(izquierda)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7467600" y="28194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La pierna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7924800" y="4191000"/>
            <a:ext cx="1143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El pie</a:t>
            </a: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4648200" y="41148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La rodilla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3581400" y="27432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La mano</a:t>
            </a:r>
          </a:p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(derecha)</a:t>
            </a: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3124200" y="19050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FF0000"/>
                </a:solidFill>
              </a:rPr>
              <a:t>El brazo</a:t>
            </a:r>
          </a:p>
        </p:txBody>
      </p:sp>
      <p:sp>
        <p:nvSpPr>
          <p:cNvPr id="5133" name="Line 23"/>
          <p:cNvSpPr>
            <a:spLocks noChangeShapeType="1"/>
          </p:cNvSpPr>
          <p:nvPr/>
        </p:nvSpPr>
        <p:spPr bwMode="auto">
          <a:xfrm>
            <a:off x="7010400" y="4495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2819400" y="47244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3352800" y="53340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008000"/>
                </a:solidFill>
              </a:rPr>
              <a:t>El balón</a:t>
            </a:r>
          </a:p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rgbClr val="008000"/>
                </a:solidFill>
              </a:rPr>
              <a:t>La pelota de futbol </a:t>
            </a:r>
          </a:p>
        </p:txBody>
      </p:sp>
      <p:pic>
        <p:nvPicPr>
          <p:cNvPr id="5136" name="Picture 1" descr="File:&lt;strong&gt;Lionel&lt;/strong&gt; &lt;strong&gt;Messi&lt;/strong&gt;, 2011.jpg - Wikipedia, the free encyclo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84313"/>
            <a:ext cx="21986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6705600" y="1722438"/>
            <a:ext cx="762000" cy="9525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>
            <a:off x="5029200" y="1600200"/>
            <a:ext cx="1212850" cy="122238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4767263" y="2171700"/>
            <a:ext cx="868362" cy="26988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V="1">
            <a:off x="5094288" y="2598738"/>
            <a:ext cx="468312" cy="36195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H="1">
            <a:off x="5791200" y="3124200"/>
            <a:ext cx="381000" cy="9525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  <a:stCxn id="13330" idx="1"/>
          </p:cNvCxnSpPr>
          <p:nvPr/>
        </p:nvCxnSpPr>
        <p:spPr>
          <a:xfrm flipH="1" flipV="1">
            <a:off x="6096000" y="2960688"/>
            <a:ext cx="1371600" cy="163512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6324600" y="3886200"/>
            <a:ext cx="1447800" cy="3429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44" name="Picture 26" descr="Análisis del juego del &lt;strong&gt;Real&lt;/strong&gt; &lt;strong&gt;Madrid&lt;/strong&gt; &lt;strong&gt;de&lt;/strong&gt; Mourinh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109663"/>
            <a:ext cx="2478088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7" descr="Natasha Dowie England Ladies v Montenegro 5 4 2014 92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3116263"/>
            <a:ext cx="2794000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>
            <a:endCxn id="13337" idx="1"/>
          </p:cNvCxnSpPr>
          <p:nvPr/>
        </p:nvCxnSpPr>
        <p:spPr>
          <a:xfrm>
            <a:off x="2427288" y="5638800"/>
            <a:ext cx="925512" cy="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  <p:bldLst>
      <p:bldP spid="13315" grpId="0" build="p"/>
      <p:bldP spid="13319" grpId="0" build="p"/>
      <p:bldP spid="13320" grpId="0" build="p"/>
      <p:bldP spid="13328" grpId="0" build="p"/>
      <p:bldP spid="13329" grpId="0" build="p"/>
      <p:bldP spid="13330" grpId="0" build="p"/>
      <p:bldP spid="13331" grpId="0" build="p"/>
      <p:bldP spid="13332" grpId="0" build="p"/>
      <p:bldP spid="13333" grpId="0" build="p"/>
      <p:bldP spid="13334" grpId="0" build="p"/>
      <p:bldP spid="133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457200"/>
            <a:ext cx="3721100" cy="294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33400" y="3810000"/>
            <a:ext cx="396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El/la aficionado/a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528638" y="3398838"/>
            <a:ext cx="3505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El/ La espectador/a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5410200" y="311785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El campo de fútbol</a:t>
            </a:r>
          </a:p>
          <a:p>
            <a:pPr algn="ctr"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La cancha…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572000" y="5334000"/>
            <a:ext cx="396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El estadio</a:t>
            </a:r>
          </a:p>
        </p:txBody>
      </p:sp>
      <p:pic>
        <p:nvPicPr>
          <p:cNvPr id="7175" name="Picture 1" descr="&lt;strong&gt;soccer_field&lt;/strong&gt;-10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228600"/>
            <a:ext cx="39528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2" descr="Los Mejores &lt;strong&gt;Estadios&lt;/strong&gt; &lt;strong&gt;de&lt;/strong&gt; Fútbol &lt;strong&gt;de&lt;/strong&gt; México / Best Mexico Soccer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11675"/>
            <a:ext cx="29987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14350" grpId="0" build="p"/>
      <p:bldP spid="14351" grpId="0" build="p"/>
      <p:bldP spid="14353" grpId="0" build="p"/>
      <p:bldP spid="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7" t="4135" r="14495" b="8365"/>
          <a:stretch/>
        </p:blipFill>
        <p:spPr bwMode="auto">
          <a:xfrm>
            <a:off x="0" y="331075"/>
            <a:ext cx="9144000" cy="640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7467600" y="4191000"/>
            <a:ext cx="7620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162800" y="5181600"/>
            <a:ext cx="7620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620000" y="4114800"/>
            <a:ext cx="533400" cy="1676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00800" y="5526088"/>
            <a:ext cx="1638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Poder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be able to)</a:t>
            </a:r>
          </a:p>
        </p:txBody>
      </p:sp>
      <p:sp>
        <p:nvSpPr>
          <p:cNvPr id="14" name="Oval 13"/>
          <p:cNvSpPr/>
          <p:nvPr/>
        </p:nvSpPr>
        <p:spPr>
          <a:xfrm>
            <a:off x="7924800" y="4800600"/>
            <a:ext cx="685800" cy="4572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172200" y="4191000"/>
            <a:ext cx="6858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5791200" y="4419600"/>
            <a:ext cx="381000" cy="114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5"/>
          </p:cNvCxnSpPr>
          <p:nvPr/>
        </p:nvCxnSpPr>
        <p:spPr>
          <a:xfrm>
            <a:off x="8510588" y="5191125"/>
            <a:ext cx="176212" cy="33496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772400" y="5410200"/>
            <a:ext cx="1638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Tocar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touch)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495800" y="4267200"/>
            <a:ext cx="13335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Tirar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throw)</a:t>
            </a:r>
          </a:p>
        </p:txBody>
      </p:sp>
      <p:pic>
        <p:nvPicPr>
          <p:cNvPr id="8205" name="Picture 5" descr="http://www.football-bible.com/images/image/refer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52450"/>
            <a:ext cx="1587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V="1">
            <a:off x="5162550" y="1066800"/>
            <a:ext cx="146685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05600" y="914400"/>
            <a:ext cx="17684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accent4"/>
                </a:solidFill>
              </a:rPr>
              <a:t>El/ La </a:t>
            </a:r>
            <a:r>
              <a:rPr lang="en-US" sz="2000" b="1" dirty="0" err="1">
                <a:solidFill>
                  <a:schemeClr val="accent4"/>
                </a:solidFill>
              </a:rPr>
              <a:t>arbitro</a:t>
            </a:r>
            <a:endParaRPr lang="en-US" sz="2000" b="1" dirty="0">
              <a:solidFill>
                <a:schemeClr val="accent4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52600" y="3276600"/>
            <a:ext cx="1333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Goalie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404100" y="3273425"/>
            <a:ext cx="8636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200" y="2209800"/>
            <a:ext cx="1333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Goal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71600" y="5357813"/>
            <a:ext cx="28194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To throw (kick) the ball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153400" y="3276600"/>
            <a:ext cx="114300" cy="33496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858000" y="3276600"/>
            <a:ext cx="1638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CC6600"/>
                </a:solidFill>
              </a:rPr>
              <a:t>Guardar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guard)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7315200" y="22860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1800" b="1">
                <a:solidFill>
                  <a:srgbClr val="FF33CC"/>
                </a:solidFill>
              </a:rPr>
              <a:t>Jugar a(l)…- </a:t>
            </a:r>
          </a:p>
          <a:p>
            <a:pPr eaLnBrk="1" hangingPunct="1">
              <a:buFontTx/>
              <a:buNone/>
            </a:pPr>
            <a:r>
              <a:rPr lang="es-ES_tradnl" altLang="en-US" sz="1800"/>
              <a:t>To play..</a:t>
            </a:r>
            <a:r>
              <a:rPr lang="es-ES_tradnl" altLang="en-US" sz="1800" i="1"/>
              <a:t>(a sport)</a:t>
            </a:r>
            <a:endParaRPr lang="es-ES_tradnl" altLang="en-US" sz="1800"/>
          </a:p>
        </p:txBody>
      </p:sp>
      <p:cxnSp>
        <p:nvCxnSpPr>
          <p:cNvPr id="32" name="Straight Connector 31"/>
          <p:cNvCxnSpPr/>
          <p:nvPr/>
        </p:nvCxnSpPr>
        <p:spPr>
          <a:xfrm>
            <a:off x="7899400" y="2286000"/>
            <a:ext cx="863600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172200" y="2667000"/>
            <a:ext cx="457200" cy="0"/>
          </a:xfrm>
          <a:prstGeom prst="line">
            <a:avLst/>
          </a:prstGeom>
          <a:ln w="38100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  <p:bldLst>
      <p:bldP spid="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6" t="-109" r="16277" b="7868"/>
          <a:stretch/>
        </p:blipFill>
        <p:spPr bwMode="auto">
          <a:xfrm>
            <a:off x="0" y="0"/>
            <a:ext cx="9064625" cy="674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7848600" y="47244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8077200" y="4724400"/>
            <a:ext cx="381000" cy="457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76800" y="2819400"/>
            <a:ext cx="13716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</a:rPr>
              <a:t>Ganar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win)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2100" y="5848350"/>
            <a:ext cx="26289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i="1">
                <a:solidFill>
                  <a:srgbClr val="FF0000"/>
                </a:solidFill>
              </a:rPr>
              <a:t>Score board </a:t>
            </a: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381000" y="5181600"/>
            <a:ext cx="3810000" cy="6858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400" b="1" kern="0" dirty="0">
                <a:solidFill>
                  <a:schemeClr val="accent2"/>
                </a:solidFill>
              </a:rPr>
              <a:t>El tablero indicador</a:t>
            </a: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676400" y="5486400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400" b="1">
                <a:solidFill>
                  <a:schemeClr val="accent2"/>
                </a:solidFill>
              </a:rPr>
              <a:t>El marcador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553200" y="3124200"/>
            <a:ext cx="685800" cy="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172200" y="3124200"/>
            <a:ext cx="690563" cy="22860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48500" y="5127625"/>
            <a:ext cx="1638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Perder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lose)</a:t>
            </a:r>
          </a:p>
        </p:txBody>
      </p:sp>
      <p:sp>
        <p:nvSpPr>
          <p:cNvPr id="17" name="Oval 16"/>
          <p:cNvSpPr/>
          <p:nvPr/>
        </p:nvSpPr>
        <p:spPr>
          <a:xfrm>
            <a:off x="6473825" y="2362200"/>
            <a:ext cx="765175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862763" y="1905000"/>
            <a:ext cx="3048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29400" y="1524000"/>
            <a:ext cx="1371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each</a:t>
            </a: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43800" y="2819400"/>
            <a:ext cx="990600" cy="41910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534400" y="3084513"/>
            <a:ext cx="228600" cy="381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59625" y="3352800"/>
            <a:ext cx="190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7030A0"/>
                </a:solidFill>
              </a:rPr>
              <a:t>Match/ game</a:t>
            </a:r>
            <a:endParaRPr lang="en-US" altLang="en-US" sz="180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8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1" t="-477" r="15081" b="6727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6096000" y="4038600"/>
            <a:ext cx="1066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7086600" y="3505200"/>
            <a:ext cx="0" cy="533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29200" y="4724400"/>
            <a:ext cx="990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29200" y="4724400"/>
            <a:ext cx="381000" cy="457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96100" y="3200400"/>
            <a:ext cx="1638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Empezar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begin)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81600" y="4916488"/>
            <a:ext cx="1638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Volver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return)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0" y="3048000"/>
            <a:ext cx="10668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162800" y="2514600"/>
            <a:ext cx="0" cy="53340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997575" y="2141538"/>
            <a:ext cx="1638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CC6600"/>
                </a:solidFill>
              </a:rPr>
              <a:t>Halves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486400" y="1371600"/>
            <a:ext cx="3429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Primer tiempo- </a:t>
            </a:r>
            <a:r>
              <a:rPr lang="en-US" altLang="en-US" sz="1800"/>
              <a:t>first half</a:t>
            </a:r>
            <a:endParaRPr lang="en-US" altLang="en-US" sz="18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Segundo tiempo-</a:t>
            </a:r>
            <a:r>
              <a:rPr lang="en-US" altLang="en-US" sz="1800"/>
              <a:t> second half</a:t>
            </a:r>
            <a:endParaRPr lang="en-US" altLang="en-US" sz="1800" b="1">
              <a:solidFill>
                <a:srgbClr val="FF0000"/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876800" y="5486400"/>
            <a:ext cx="441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rgbClr val="7030A0"/>
                </a:solidFill>
              </a:rPr>
              <a:t>Empate </a:t>
            </a:r>
            <a:r>
              <a:rPr lang="es-ES_tradnl" altLang="en-US" sz="2000"/>
              <a:t>–a tie </a:t>
            </a:r>
            <a:r>
              <a:rPr lang="es-ES_tradnl" altLang="en-US" sz="2000" i="1"/>
              <a:t>(score)</a:t>
            </a:r>
            <a:endParaRPr lang="es-ES_tradnl" altLang="en-US" sz="2800" b="1">
              <a:solidFill>
                <a:srgbClr val="7030A0"/>
              </a:solidFill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4876800" y="5867400"/>
            <a:ext cx="441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rgbClr val="FF0066"/>
                </a:solidFill>
              </a:rPr>
              <a:t>Contra</a:t>
            </a:r>
            <a:r>
              <a:rPr lang="es-ES_tradnl" altLang="en-US" sz="2800" b="1">
                <a:solidFill>
                  <a:srgbClr val="7030A0"/>
                </a:solidFill>
              </a:rPr>
              <a:t> </a:t>
            </a:r>
            <a:r>
              <a:rPr lang="es-ES_tradnl" altLang="en-US" sz="2000"/>
              <a:t>–against</a:t>
            </a:r>
            <a:endParaRPr lang="es-ES_tradnl" altLang="en-US" sz="2800" b="1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5800" y="6211888"/>
            <a:ext cx="1638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C00000"/>
                </a:solidFill>
              </a:rPr>
              <a:t>The score</a:t>
            </a:r>
            <a:endParaRPr lang="en-US" altLang="en-US" sz="18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6" grpId="0" build="p"/>
      <p:bldP spid="17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6896</TotalTime>
  <Words>193</Words>
  <Application>Microsoft Office PowerPoint</Application>
  <PresentationFormat>On-screen Show (4:3)</PresentationFormat>
  <Paragraphs>64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 Clase 701 La fecha es el 26 de febrero del 2018</vt:lpstr>
      <vt:lpstr>Vocabulario nuevo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7 IM La fecha es el 4 de noviembre del 2010</dc:title>
  <dc:creator>Helen Zumaeta</dc:creator>
  <cp:lastModifiedBy>Helen Zumaeta</cp:lastModifiedBy>
  <cp:revision>76</cp:revision>
  <dcterms:created xsi:type="dcterms:W3CDTF">2010-11-01T18:38:52Z</dcterms:created>
  <dcterms:modified xsi:type="dcterms:W3CDTF">2018-02-26T18:20:02Z</dcterms:modified>
</cp:coreProperties>
</file>